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68" r:id="rId3"/>
    <p:sldId id="269" r:id="rId4"/>
    <p:sldId id="270" r:id="rId5"/>
    <p:sldId id="257" r:id="rId6"/>
    <p:sldId id="267" r:id="rId7"/>
    <p:sldId id="264" r:id="rId8"/>
    <p:sldId id="265" r:id="rId9"/>
    <p:sldId id="266" r:id="rId10"/>
    <p:sldId id="258" r:id="rId11"/>
    <p:sldId id="259" r:id="rId12"/>
    <p:sldId id="260" r:id="rId13"/>
    <p:sldId id="261" r:id="rId14"/>
    <p:sldId id="263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522" autoAdjust="0"/>
  </p:normalViewPr>
  <p:slideViewPr>
    <p:cSldViewPr>
      <p:cViewPr varScale="1">
        <p:scale>
          <a:sx n="55" d="100"/>
          <a:sy n="55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627475-8443-41C6-AE54-F80F14E26B13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5B7CF2-87D1-427E-AA81-6A167F3E4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29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D88D3A-D038-4600-B6D3-A294DB214AE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DE64366-ADD6-49C5-AFC5-BA5F86637825}" type="slidenum">
              <a:rPr lang="en-US" sz="1200">
                <a:latin typeface="Arial" charset="0"/>
              </a:rPr>
              <a:pPr algn="r" eaLnBrk="1" hangingPunct="1"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EC26104-36B3-4554-9B8D-090C18284A3F}" type="slidenum">
              <a:rPr lang="en-US" sz="1200">
                <a:latin typeface="Arial" charset="0"/>
              </a:rPr>
              <a:pPr algn="r" eaLnBrk="1" hangingPunct="1"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D7122-A972-4418-A6C0-3F5D3583023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150 hours rev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360B8E-1BFC-4F34-B31E-FE1EB24E310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Others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A6A034-3164-4231-AFDD-CEB0964A7C4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402416-355D-4F7D-9FF9-4A27F64F6319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4EB5E66-5372-41BF-BA9A-B472D8C843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D06C1-0D58-4CF7-A032-9BBBAEFB635C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270BD-E234-4F2F-AB43-C4D95F8C4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5E1E7-6B93-4D6A-B653-1C3967A992E4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6D26B-7852-49AD-A10F-3719C49ADC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3F42-D737-4FB6-AB10-27CA528026EB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4BDD-F12A-44EB-B3BB-B059A7F202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CFA61-F905-4801-BFA9-6A8AB8535697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153636-10BE-4A5E-959F-C0BEE2EE69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F0620A-398A-4325-A4BD-4521259D3236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1BD31-0A91-46CE-88D6-BF8BC1656C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37ACE-4EEB-4C14-95FC-211CC6861F83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460328-70CF-4AA9-AFF6-CCD84313B3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53575-3DC0-4421-B0DF-9AF2135BA7B1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EB71BE-9BAE-4338-910A-007EE6055A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8748-87A6-4D62-96D8-1694329F23C4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D40E4-88D7-4691-8919-A9303176D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B2F33B-7AE0-4750-977E-52295584E7C3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E620A6-4261-4581-932F-A14D4CA67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8886F2-ECD2-41BA-A822-A8B26F2B9998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5A2688-356A-4934-9405-D565E06F94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8475608-9FBB-4148-808A-991A7555F8A3}" type="datetimeFigureOut">
              <a:rPr lang="en-US"/>
              <a:pPr>
                <a:defRPr/>
              </a:pPr>
              <a:t>3/13/2012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A9878F-E7C8-4E8C-87D9-72301982C4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8" r:id="rId3"/>
    <p:sldLayoutId id="2147483769" r:id="rId4"/>
    <p:sldLayoutId id="2147483770" r:id="rId5"/>
    <p:sldLayoutId id="2147483771" r:id="rId6"/>
    <p:sldLayoutId id="2147483765" r:id="rId7"/>
    <p:sldLayoutId id="2147483772" r:id="rId8"/>
    <p:sldLayoutId id="2147483773" r:id="rId9"/>
    <p:sldLayoutId id="2147483764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notebook.co.u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AKT hints and tips + </a:t>
            </a:r>
            <a:br>
              <a:rPr lang="en-GB" dirty="0" smtClean="0"/>
            </a:br>
            <a:r>
              <a:rPr lang="en-GB" dirty="0" smtClean="0"/>
              <a:t>e-portfolio update</a:t>
            </a:r>
            <a:endParaRPr lang="en-GB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GB" dirty="0" smtClean="0"/>
              <a:t>Feb</a:t>
            </a:r>
            <a:r>
              <a:rPr lang="en-GB" dirty="0" smtClean="0"/>
              <a:t> 2012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2-3 months</a:t>
            </a:r>
          </a:p>
          <a:p>
            <a:r>
              <a:rPr lang="en-GB" dirty="0" smtClean="0"/>
              <a:t>Best done in GP job </a:t>
            </a:r>
          </a:p>
          <a:p>
            <a:pPr lvl="1"/>
            <a:r>
              <a:rPr lang="en-GB" dirty="0" smtClean="0"/>
              <a:t>No regular </a:t>
            </a:r>
            <a:r>
              <a:rPr lang="en-GB" dirty="0" err="1" smtClean="0"/>
              <a:t>oncall</a:t>
            </a:r>
            <a:endParaRPr lang="en-GB" dirty="0" smtClean="0"/>
          </a:p>
          <a:p>
            <a:pPr lvl="1"/>
            <a:r>
              <a:rPr lang="en-GB" dirty="0" smtClean="0"/>
              <a:t>Link in with cases seen directly</a:t>
            </a:r>
          </a:p>
          <a:p>
            <a:pPr lvl="1"/>
            <a:r>
              <a:rPr lang="en-GB" dirty="0" smtClean="0"/>
              <a:t>Link GP tutorials with revision</a:t>
            </a:r>
          </a:p>
          <a:p>
            <a:r>
              <a:rPr lang="en-GB" dirty="0" smtClean="0"/>
              <a:t>Before starting revision familiarise yourself with the presentations and information on the RCGP website, and detailed feedback</a:t>
            </a:r>
          </a:p>
          <a:p>
            <a:r>
              <a:rPr lang="en-GB" dirty="0" smtClean="0"/>
              <a:t>Before exam familiarise with demonstration tutorial on Pearson </a:t>
            </a:r>
            <a:r>
              <a:rPr lang="en-GB" dirty="0" err="1" smtClean="0"/>
              <a:t>Vue</a:t>
            </a:r>
            <a:r>
              <a:rPr lang="en-GB" dirty="0" smtClean="0"/>
              <a:t> website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AKT revision plan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2"/>
          </a:xfrm>
        </p:spPr>
        <p:txBody>
          <a:bodyPr/>
          <a:lstStyle/>
          <a:p>
            <a:r>
              <a:rPr lang="en-GB" dirty="0" err="1" smtClean="0"/>
              <a:t>Passmedicine</a:t>
            </a:r>
            <a:endParaRPr lang="en-GB" dirty="0" smtClean="0"/>
          </a:p>
          <a:p>
            <a:pPr lvl="1"/>
            <a:r>
              <a:rPr lang="en-GB" dirty="0" smtClean="0"/>
              <a:t>Best feedback from previous trainees</a:t>
            </a:r>
          </a:p>
          <a:p>
            <a:pPr lvl="1"/>
            <a:r>
              <a:rPr lang="en-GB" dirty="0" smtClean="0"/>
              <a:t>Over 2500 </a:t>
            </a:r>
            <a:r>
              <a:rPr lang="en-GB" dirty="0" err="1" smtClean="0"/>
              <a:t>qs</a:t>
            </a:r>
            <a:r>
              <a:rPr lang="en-GB" dirty="0" smtClean="0"/>
              <a:t>, do it twice (£20 4 months)</a:t>
            </a:r>
          </a:p>
          <a:p>
            <a:r>
              <a:rPr lang="en-GB" dirty="0" err="1" smtClean="0"/>
              <a:t>nPEP</a:t>
            </a:r>
            <a:endParaRPr lang="en-GB" dirty="0" smtClean="0"/>
          </a:p>
          <a:p>
            <a:pPr lvl="1"/>
            <a:r>
              <a:rPr lang="en-GB" dirty="0" smtClean="0"/>
              <a:t>100 </a:t>
            </a:r>
            <a:r>
              <a:rPr lang="en-GB" dirty="0" err="1" smtClean="0"/>
              <a:t>qs</a:t>
            </a:r>
            <a:r>
              <a:rPr lang="en-GB" dirty="0" smtClean="0"/>
              <a:t>, similar to exam (but easier)</a:t>
            </a:r>
          </a:p>
          <a:p>
            <a:pPr lvl="1"/>
            <a:r>
              <a:rPr lang="en-GB" dirty="0" smtClean="0"/>
              <a:t>Register via RCGP Scotland website</a:t>
            </a:r>
          </a:p>
          <a:p>
            <a:r>
              <a:rPr lang="en-GB" dirty="0" smtClean="0"/>
              <a:t>Essential Knowledge Updates</a:t>
            </a:r>
          </a:p>
          <a:p>
            <a:pPr lvl="1"/>
            <a:r>
              <a:rPr lang="en-GB" dirty="0" smtClean="0"/>
              <a:t>Do the challenges (25 </a:t>
            </a:r>
            <a:r>
              <a:rPr lang="en-GB" dirty="0" err="1" smtClean="0"/>
              <a:t>qs</a:t>
            </a:r>
            <a:r>
              <a:rPr lang="en-GB" dirty="0" smtClean="0"/>
              <a:t> each, I think!)</a:t>
            </a:r>
          </a:p>
          <a:p>
            <a:pPr lvl="1"/>
            <a:r>
              <a:rPr lang="en-GB" dirty="0" smtClean="0"/>
              <a:t>Similar format to the exam</a:t>
            </a:r>
          </a:p>
          <a:p>
            <a:r>
              <a:rPr lang="en-GB" dirty="0" smtClean="0"/>
              <a:t>Others: </a:t>
            </a:r>
            <a:r>
              <a:rPr lang="en-GB" dirty="0" err="1" smtClean="0"/>
              <a:t>Pasttest</a:t>
            </a:r>
            <a:r>
              <a:rPr lang="en-GB" dirty="0" smtClean="0"/>
              <a:t>; </a:t>
            </a:r>
            <a:r>
              <a:rPr lang="en-GB" dirty="0" err="1" smtClean="0"/>
              <a:t>Onexamination</a:t>
            </a:r>
            <a:r>
              <a:rPr lang="en-GB" dirty="0" smtClean="0"/>
              <a:t>; AKT revision.com; sample paper/</a:t>
            </a:r>
            <a:r>
              <a:rPr lang="en-GB" dirty="0" err="1" smtClean="0"/>
              <a:t>Innovait</a:t>
            </a:r>
            <a:r>
              <a:rPr lang="en-GB" dirty="0" smtClean="0"/>
              <a:t> sample questions RCGP website.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Revision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RCGP</a:t>
            </a:r>
          </a:p>
          <a:p>
            <a:pPr lvl="1"/>
            <a:r>
              <a:rPr lang="en-GB" smtClean="0"/>
              <a:t>£50 (refundable)</a:t>
            </a:r>
          </a:p>
          <a:p>
            <a:pPr lvl="1"/>
            <a:r>
              <a:rPr lang="en-GB" smtClean="0"/>
              <a:t>Held in Engineers house</a:t>
            </a:r>
          </a:p>
          <a:p>
            <a:pPr lvl="1"/>
            <a:r>
              <a:rPr lang="en-GB" smtClean="0"/>
              <a:t>Stats part and mock exam useful</a:t>
            </a:r>
          </a:p>
          <a:p>
            <a:r>
              <a:rPr lang="en-GB" smtClean="0"/>
              <a:t>Una coales course</a:t>
            </a:r>
          </a:p>
          <a:p>
            <a:pPr lvl="1"/>
            <a:r>
              <a:rPr lang="en-GB" smtClean="0"/>
              <a:t>£240 (so pricey!)</a:t>
            </a:r>
          </a:p>
          <a:p>
            <a:pPr lvl="1"/>
            <a:r>
              <a:rPr lang="en-GB" smtClean="0"/>
              <a:t>Tips on current questions and hot topics (some qs turned up in the exam)</a:t>
            </a:r>
          </a:p>
          <a:p>
            <a:pPr lvl="1"/>
            <a:r>
              <a:rPr lang="en-GB" smtClean="0"/>
              <a:t>Mock exam is good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Courses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300" smtClean="0"/>
              <a:t>Question books:</a:t>
            </a:r>
          </a:p>
          <a:p>
            <a:pPr lvl="1"/>
            <a:r>
              <a:rPr lang="en-GB" sz="2100" smtClean="0"/>
              <a:t>NMRCGP Practice Papers: Applied Knowledge Test by Rob Daniels (pasttest)</a:t>
            </a:r>
          </a:p>
          <a:p>
            <a:pPr lvl="2"/>
            <a:r>
              <a:rPr lang="en-GB" sz="1900" smtClean="0"/>
              <a:t>some dodgy answers</a:t>
            </a:r>
          </a:p>
          <a:p>
            <a:pPr lvl="1"/>
            <a:r>
              <a:rPr lang="en-GB" sz="2100" smtClean="0"/>
              <a:t>NMRCGP Applied Knowledge Test Study Guide: Sample Questions and</a:t>
            </a:r>
            <a:br>
              <a:rPr lang="en-GB" sz="2100" smtClean="0"/>
            </a:br>
            <a:r>
              <a:rPr lang="en-GB" sz="2100" smtClean="0"/>
              <a:t>Explanatory Answers by Aalia Khan (Masterpass) </a:t>
            </a:r>
          </a:p>
          <a:p>
            <a:pPr lvl="2"/>
            <a:r>
              <a:rPr lang="en-GB" sz="1900" smtClean="0"/>
              <a:t>Good explanation but a bit easy</a:t>
            </a:r>
          </a:p>
          <a:p>
            <a:r>
              <a:rPr lang="en-GB" sz="2300" smtClean="0"/>
              <a:t>Dr Una Coales's MRCGP AKT Hot Topics by Una Coales </a:t>
            </a:r>
          </a:p>
          <a:p>
            <a:r>
              <a:rPr lang="en-GB" sz="2300" smtClean="0"/>
              <a:t>Oxford handbook of General Practice</a:t>
            </a:r>
          </a:p>
          <a:p>
            <a:r>
              <a:rPr lang="en-GB" sz="2300" smtClean="0"/>
              <a:t>Medical Statistics Made Easy by Michael Harris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Books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>
                <a:effectLst/>
              </a:rPr>
              <a:t>Online resources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CKS: </a:t>
            </a:r>
            <a:r>
              <a:rPr lang="en-GB" i="1" dirty="0" smtClean="0"/>
              <a:t>www.</a:t>
            </a:r>
            <a:r>
              <a:rPr lang="en-GB" b="1" i="1" dirty="0" smtClean="0"/>
              <a:t>cks</a:t>
            </a:r>
            <a:r>
              <a:rPr lang="en-GB" i="1" dirty="0" smtClean="0"/>
              <a:t>.nhs.uk/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GPnotebook</a:t>
            </a:r>
            <a:r>
              <a:rPr lang="en-GB" dirty="0" smtClean="0"/>
              <a:t>: </a:t>
            </a:r>
            <a:r>
              <a:rPr lang="en-GB" i="1" dirty="0" smtClean="0">
                <a:hlinkClick r:id="rId2"/>
              </a:rPr>
              <a:t>www.</a:t>
            </a:r>
            <a:r>
              <a:rPr lang="en-GB" b="1" i="1" dirty="0" smtClean="0">
                <a:hlinkClick r:id="rId2"/>
              </a:rPr>
              <a:t>gpnotebook</a:t>
            </a:r>
            <a:r>
              <a:rPr lang="en-GB" i="1" dirty="0" smtClean="0">
                <a:hlinkClick r:id="rId2"/>
              </a:rPr>
              <a:t>.co.uk/</a:t>
            </a:r>
            <a:endParaRPr lang="en-GB" dirty="0" smtClean="0"/>
          </a:p>
          <a:p>
            <a:r>
              <a:rPr lang="en-GB" dirty="0" err="1" smtClean="0"/>
              <a:t>Dermnet</a:t>
            </a:r>
            <a:r>
              <a:rPr lang="en-GB" dirty="0" smtClean="0"/>
              <a:t> (pictures from here were in the exam I think): </a:t>
            </a:r>
            <a:r>
              <a:rPr lang="en-GB" i="1" dirty="0" smtClean="0"/>
              <a:t>www.dermnet.com/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NICE</a:t>
            </a:r>
          </a:p>
          <a:p>
            <a:pPr lvl="1"/>
            <a:r>
              <a:rPr lang="en-GB" dirty="0" smtClean="0"/>
              <a:t>Last 12 to 18 months (anything published in the last 3 months prior to exam unlikely to turn up according to RCGP course)</a:t>
            </a:r>
          </a:p>
          <a:p>
            <a:r>
              <a:rPr lang="en-GB" dirty="0" smtClean="0"/>
              <a:t>SIGN/BTS</a:t>
            </a:r>
          </a:p>
          <a:p>
            <a:r>
              <a:rPr lang="en-GB" dirty="0" err="1" smtClean="0"/>
              <a:t>Resus</a:t>
            </a:r>
            <a:r>
              <a:rPr lang="en-GB" dirty="0" smtClean="0"/>
              <a:t> council guidelines: anaphylaxis, choking, BLS</a:t>
            </a:r>
          </a:p>
          <a:p>
            <a:pPr lvl="1"/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Guidelines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Came into effect from 2011</a:t>
            </a:r>
          </a:p>
          <a:p>
            <a:r>
              <a:rPr lang="en-GB" sz="3200" b="1" i="1" dirty="0" smtClean="0"/>
              <a:t>Clinical encounters:  </a:t>
            </a:r>
          </a:p>
          <a:p>
            <a:r>
              <a:rPr lang="en-GB" dirty="0" smtClean="0"/>
              <a:t>At least 3 per month </a:t>
            </a:r>
          </a:p>
          <a:p>
            <a:r>
              <a:rPr lang="en-GB" sz="3200" b="1" i="1" dirty="0" smtClean="0"/>
              <a:t>Professional conversations:  </a:t>
            </a:r>
          </a:p>
          <a:p>
            <a:r>
              <a:rPr lang="en-GB" dirty="0" smtClean="0"/>
              <a:t>No minimum but should include all meetings with supervisors, and any complaints or feedback</a:t>
            </a:r>
          </a:p>
          <a:p>
            <a:r>
              <a:rPr lang="en-GB" sz="3200" b="1" i="1" dirty="0" smtClean="0"/>
              <a:t>Tutorials: </a:t>
            </a:r>
          </a:p>
          <a:p>
            <a:r>
              <a:rPr lang="en-GB" dirty="0" smtClean="0"/>
              <a:t>No minimum, but document all tutorials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Deanery Updates to Learning Log Requirements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i="1" dirty="0" smtClean="0"/>
              <a:t>Reading:</a:t>
            </a:r>
            <a:endParaRPr lang="en-GB" sz="3200" dirty="0" smtClean="0"/>
          </a:p>
          <a:p>
            <a:r>
              <a:rPr lang="en-GB" dirty="0" smtClean="0"/>
              <a:t>No minimum, enter learning points likely to change your practice</a:t>
            </a:r>
          </a:p>
          <a:p>
            <a:r>
              <a:rPr lang="en-GB" sz="3200" b="1" i="1" dirty="0" smtClean="0"/>
              <a:t>Lecture/Seminars:</a:t>
            </a:r>
          </a:p>
          <a:p>
            <a:r>
              <a:rPr lang="en-GB" dirty="0" smtClean="0"/>
              <a:t>All day release sessions attended plus one presentation/case study every 6 months</a:t>
            </a:r>
          </a:p>
          <a:p>
            <a:r>
              <a:rPr lang="en-GB" sz="3200" b="1" i="1" dirty="0" smtClean="0"/>
              <a:t>Out of hours work:</a:t>
            </a:r>
          </a:p>
          <a:p>
            <a:r>
              <a:rPr lang="en-GB" dirty="0" smtClean="0"/>
              <a:t>All out of hours sessions documented with supervision document attached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Deanery Updates to Learning Log Requirements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i="1" dirty="0" smtClean="0"/>
              <a:t>Audit:</a:t>
            </a:r>
          </a:p>
          <a:p>
            <a:r>
              <a:rPr lang="en-GB" dirty="0" smtClean="0"/>
              <a:t>At least one audit or project involving critical review and change in practice during training</a:t>
            </a:r>
          </a:p>
          <a:p>
            <a:r>
              <a:rPr lang="en-GB" sz="3200" b="1" i="1" dirty="0" smtClean="0"/>
              <a:t>Significant Event Analysis:</a:t>
            </a:r>
          </a:p>
          <a:p>
            <a:r>
              <a:rPr lang="en-GB" dirty="0" smtClean="0"/>
              <a:t>At least 3 per 6 month job (2 per 4 month job)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Deanery Updates to Learning Log Requirements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 3 hour exam at Pearson </a:t>
            </a:r>
            <a:r>
              <a:rPr lang="en-GB" dirty="0" err="1" smtClean="0"/>
              <a:t>Vue</a:t>
            </a:r>
            <a:r>
              <a:rPr lang="en-GB" dirty="0" smtClean="0"/>
              <a:t> test centre</a:t>
            </a:r>
          </a:p>
          <a:p>
            <a:r>
              <a:rPr lang="en-GB" dirty="0" smtClean="0"/>
              <a:t>200 questions</a:t>
            </a:r>
          </a:p>
          <a:p>
            <a:pPr lvl="1"/>
            <a:r>
              <a:rPr lang="en-GB" dirty="0" smtClean="0"/>
              <a:t>Single best answer; extended matching questions; table/algorithm; picture/video; data interpretation; free text.</a:t>
            </a:r>
          </a:p>
          <a:p>
            <a:r>
              <a:rPr lang="en-GB" dirty="0" smtClean="0"/>
              <a:t>80% clinical, 10% critical appraisal/evidence based medicine, 10% admin/ethical/legal</a:t>
            </a:r>
          </a:p>
          <a:p>
            <a:r>
              <a:rPr lang="en-GB" dirty="0" smtClean="0"/>
              <a:t>Offered Oct/Nov, Jan/Feb, and April/May</a:t>
            </a:r>
          </a:p>
          <a:p>
            <a:r>
              <a:rPr lang="en-GB" dirty="0" smtClean="0"/>
              <a:t>Maximum of 4 attempts for trainees starting from 1</a:t>
            </a:r>
            <a:r>
              <a:rPr lang="en-GB" baseline="30000" dirty="0" smtClean="0"/>
              <a:t>st</a:t>
            </a:r>
            <a:r>
              <a:rPr lang="en-GB" dirty="0" smtClean="0"/>
              <a:t> August 2010 onwards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AKT: exam format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negative marking</a:t>
            </a:r>
          </a:p>
          <a:p>
            <a:r>
              <a:rPr lang="en-GB" dirty="0" smtClean="0"/>
              <a:t>Questions performed poorly by the majority of candidates are removed from the final marks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AKT:exam</a:t>
            </a:r>
            <a:r>
              <a:rPr lang="en-GB" dirty="0" smtClean="0"/>
              <a:t> format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Vital Statistics – January 2011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75" y="1214438"/>
            <a:ext cx="9001125" cy="4751387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GB" b="1" dirty="0" smtClean="0"/>
              <a:t>Pass mark = 136/200 (68.0%)</a:t>
            </a:r>
          </a:p>
          <a:p>
            <a:pPr lvl="1" eaLnBrk="1" hangingPunct="1">
              <a:buFont typeface="Wingdings" pitchFamily="2" charset="2"/>
              <a:buNone/>
            </a:pPr>
            <a:endParaRPr lang="en-GB" b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GB" b="1" dirty="0" smtClean="0"/>
              <a:t>Overall pass rate = 74.9%</a:t>
            </a:r>
          </a:p>
          <a:p>
            <a:pPr lvl="2" eaLnBrk="1" hangingPunct="1">
              <a:buFontTx/>
              <a:buNone/>
            </a:pPr>
            <a:r>
              <a:rPr lang="en-GB" sz="2800" dirty="0" smtClean="0"/>
              <a:t>ST3  first time takers pass rate = 81.0%</a:t>
            </a:r>
          </a:p>
          <a:p>
            <a:pPr lvl="2" eaLnBrk="1" hangingPunct="1">
              <a:buFontTx/>
              <a:buNone/>
            </a:pPr>
            <a:r>
              <a:rPr lang="en-GB" sz="2800" dirty="0" smtClean="0"/>
              <a:t>ST2  first time takers pass rate = 79.2%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dirty="0" smtClean="0"/>
              <a:t>(This ratio varies in different diets of the AKT taken at different times throughout the training year)</a:t>
            </a:r>
          </a:p>
          <a:p>
            <a:pPr lvl="1" eaLnBrk="1" hangingPunct="1">
              <a:buFont typeface="Wingdings" pitchFamily="2" charset="2"/>
              <a:buNone/>
            </a:pPr>
            <a:endParaRPr lang="en-GB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GB" b="1" dirty="0" smtClean="0"/>
              <a:t>Cumulative pass rate for all those in ST3 after 3 attempts is approximately 94%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algn="ctr" eaLnBrk="1" hangingPunct="1">
              <a:defRPr/>
            </a:pPr>
            <a:r>
              <a:rPr lang="en-GB" sz="3200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few questions proved difficult…</a:t>
            </a:r>
            <a:br>
              <a:rPr lang="en-GB" sz="3200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200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(AKT January 2011) –RCGP slide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562100"/>
            <a:ext cx="8770937" cy="4275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>
                <a:cs typeface="Times New Roman" pitchFamily="18" charset="0"/>
              </a:rPr>
              <a:t>Diagnosis and management of acutely unwell patients – common injuries, acute abdominal pain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>
                <a:cs typeface="Times New Roman" pitchFamily="18" charset="0"/>
              </a:rPr>
              <a:t>Eye problems – identifying patients who require urgent specialist assessment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>
                <a:cs typeface="Times New Roman" pitchFamily="18" charset="0"/>
              </a:rPr>
              <a:t>Personal and professional responsibilities – patient/practice interface, GMC guidance, certification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>
                <a:cs typeface="Times New Roman" pitchFamily="18" charset="0"/>
              </a:rPr>
              <a:t>Remember that, as in real life, the “do nothing” option may be correct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>
              <a:defRPr/>
            </a:pPr>
            <a:r>
              <a:rPr lang="en-GB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Common Reference Material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19200"/>
            <a:ext cx="6846888" cy="4746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dirty="0" smtClean="0"/>
              <a:t>GP Curriculum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dirty="0" smtClean="0"/>
              <a:t>BNF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dirty="0" smtClean="0"/>
              <a:t>GMC </a:t>
            </a:r>
            <a:r>
              <a:rPr lang="en-GB" sz="2800" dirty="0" smtClean="0"/>
              <a:t>Good Medical Practice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dirty="0" smtClean="0"/>
              <a:t>RCGP </a:t>
            </a:r>
            <a:r>
              <a:rPr lang="en-GB" sz="2800" dirty="0" smtClean="0"/>
              <a:t>Essential Knowledge Updates</a:t>
            </a:r>
            <a:endParaRPr lang="en-GB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Cochrane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NICE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SIGN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BMJ Review articles &amp; original papers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BJGP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395</TotalTime>
  <Words>587</Words>
  <Application>Microsoft Office PowerPoint</Application>
  <PresentationFormat>On-screen Show (4:3)</PresentationFormat>
  <Paragraphs>112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AKT hints and tips +  e-portfolio update</vt:lpstr>
      <vt:lpstr>Deanery Updates to Learning Log Requirements</vt:lpstr>
      <vt:lpstr>Deanery Updates to Learning Log Requirements</vt:lpstr>
      <vt:lpstr>Deanery Updates to Learning Log Requirements</vt:lpstr>
      <vt:lpstr>AKT: exam format</vt:lpstr>
      <vt:lpstr>AKT:exam format</vt:lpstr>
      <vt:lpstr>Vital Statistics – January 2011</vt:lpstr>
      <vt:lpstr>A few questions proved difficult… (AKT January 2011) –RCGP slide</vt:lpstr>
      <vt:lpstr>Common Reference Material</vt:lpstr>
      <vt:lpstr>AKT revision plan</vt:lpstr>
      <vt:lpstr>Revision</vt:lpstr>
      <vt:lpstr>Courses</vt:lpstr>
      <vt:lpstr>Books</vt:lpstr>
      <vt:lpstr>Online resources</vt:lpstr>
      <vt:lpstr>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Faisal’s AKT hints and tips</dc:title>
  <dc:creator>Faisal</dc:creator>
  <cp:lastModifiedBy>Joanna</cp:lastModifiedBy>
  <cp:revision>22</cp:revision>
  <dcterms:created xsi:type="dcterms:W3CDTF">2010-12-13T17:47:55Z</dcterms:created>
  <dcterms:modified xsi:type="dcterms:W3CDTF">2012-03-13T18:43:50Z</dcterms:modified>
</cp:coreProperties>
</file>